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 varScale="1">
        <p:scale>
          <a:sx n="106" d="100"/>
          <a:sy n="106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400"/>
              <a:t>Interval Grade Distribution </a:t>
            </a:r>
          </a:p>
        </c:rich>
      </c:tx>
      <c:layout>
        <c:manualLayout>
          <c:xMode val="edge"/>
          <c:yMode val="edge"/>
          <c:x val="0.36228865402278049"/>
          <c:y val="3.23448947050377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428386705126374"/>
          <c:w val="0.86738822898747037"/>
          <c:h val="0.6630144185062197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007F-47D8-8EB9-197C4B392BD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007F-47D8-8EB9-197C4B392BD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007F-47D8-8EB9-197C4B392BD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007F-47D8-8EB9-197C4B392BD0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007F-47D8-8EB9-197C4B392BD0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7F-47D8-8EB9-197C4B392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864768"/>
        <c:axId val="168866944"/>
      </c:barChart>
      <c:catAx>
        <c:axId val="1688647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6723064035675"/>
              <c:y val="0.8814015853981690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6886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866944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5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6886476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1400"/>
              <a:t> THM 415 Letter Grade Distribution</a:t>
            </a:r>
          </a:p>
        </c:rich>
      </c:tx>
      <c:layout>
        <c:manualLayout>
          <c:xMode val="edge"/>
          <c:yMode val="edge"/>
          <c:x val="0.29907991562404423"/>
          <c:y val="3.448272723135041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7473292688"/>
          <c:y val="0.16594814976630456"/>
          <c:w val="0.77316630293008271"/>
          <c:h val="0.674873940757405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4980-40D4-A6BC-5126F992A3B4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980-40D4-A6BC-5126F992A3B4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4980-40D4-A6BC-5126F992A3B4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80-40D4-A6BC-5126F992A3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561408"/>
        <c:axId val="264563712"/>
        <c:axId val="0"/>
      </c:bar3DChart>
      <c:catAx>
        <c:axId val="2645614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3935723497596824"/>
              <c:y val="0.8743451042828794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6456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4563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4.6367952232716746E-2"/>
              <c:y val="0.469393625796775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6456140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0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9.8659148065274649E-2"/>
          <c:y val="8.1832281687359204E-2"/>
          <c:w val="0.86317188356481966"/>
          <c:h val="0.7609057514885732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Midterm!$B$4:$B$6</c:f>
              <c:strCache>
                <c:ptCount val="3"/>
                <c:pt idx="0">
                  <c:v>Barut</c:v>
                </c:pt>
                <c:pt idx="1">
                  <c:v>Doğangün</c:v>
                </c:pt>
                <c:pt idx="2">
                  <c:v>Kolgu</c:v>
                </c:pt>
              </c:strCache>
            </c:strRef>
          </c:cat>
          <c:val>
            <c:numRef>
              <c:f>Midterm!$E$4:$E$6</c:f>
              <c:numCache>
                <c:formatCode>#,##0.00</c:formatCode>
                <c:ptCount val="3"/>
                <c:pt idx="0">
                  <c:v>40</c:v>
                </c:pt>
                <c:pt idx="1">
                  <c:v>48.333333333333336</c:v>
                </c:pt>
                <c:pt idx="2">
                  <c:v>55.833333333333336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19-4F70-8CDB-A898DB41D024}"/>
            </c:ext>
          </c:extLst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Midterm!$B$4:$B$6</c:f>
              <c:strCache>
                <c:ptCount val="3"/>
                <c:pt idx="0">
                  <c:v>Barut</c:v>
                </c:pt>
                <c:pt idx="1">
                  <c:v>Doğangün</c:v>
                </c:pt>
                <c:pt idx="2">
                  <c:v>Kolgu</c:v>
                </c:pt>
              </c:strCache>
            </c:strRef>
          </c:cat>
          <c:val>
            <c:numRef>
              <c:f>Midterm!$I$4:$I$6</c:f>
              <c:numCache>
                <c:formatCode>0.00</c:formatCode>
                <c:ptCount val="3"/>
                <c:pt idx="0">
                  <c:v>77.41935483870968</c:v>
                </c:pt>
                <c:pt idx="1">
                  <c:v>90.322580645161295</c:v>
                </c:pt>
                <c:pt idx="2">
                  <c:v>90.322580645161295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19-4F70-8CDB-A898DB41D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98593536"/>
        <c:axId val="261784704"/>
      </c:lineChart>
      <c:catAx>
        <c:axId val="198593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530367149288276"/>
              <c:y val="0.939235938825685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61784704"/>
        <c:crosses val="autoZero"/>
        <c:auto val="1"/>
        <c:lblAlgn val="ctr"/>
        <c:lblOffset val="100"/>
        <c:noMultiLvlLbl val="0"/>
      </c:catAx>
      <c:valAx>
        <c:axId val="261784704"/>
        <c:scaling>
          <c:orientation val="minMax"/>
          <c:max val="10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98593536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34052549581035"/>
          <c:y val="0.48507353631449485"/>
          <c:w val="0.57391191208050873"/>
          <c:h val="7.5792146292144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343669661263035E-2"/>
          <c:y val="4.0269664872817176E-2"/>
          <c:w val="0.84083619675596755"/>
          <c:h val="0.742813905535927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876-4A7A-8315-414403FD49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876-4A7A-8315-414403FD49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876-4A7A-8315-414403FD49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876-4A7A-8315-414403FD496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876-4A7A-8315-414403FD496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876-4A7A-8315-414403FD496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876-4A7A-8315-414403FD496E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876-4A7A-8315-414403FD496E}"/>
              </c:ext>
            </c:extLst>
          </c:dPt>
          <c:cat>
            <c:strRef>
              <c:f>Midterm!$B$82:$B$89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Midterm!$D$82:$D$89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876-4A7A-8315-414403FD4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9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9/07/2024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ransition spd="slow">
    <p:wheel spokes="1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>
                <a:latin typeface="Times New Roman" pitchFamily="18" charset="0"/>
              </a:rPr>
              <a:t>Bilkent University</a:t>
            </a:r>
            <a:br>
              <a:rPr lang="tr-TR" sz="4000" b="0" dirty="0">
                <a:latin typeface="Times New Roman" pitchFamily="18" charset="0"/>
              </a:rPr>
            </a:br>
            <a:r>
              <a:rPr lang="tr-TR" sz="4000" b="0" dirty="0">
                <a:latin typeface="Times New Roman" pitchFamily="18" charset="0"/>
              </a:rPr>
              <a:t>Faculty of Applied Sciences (FAS)</a:t>
            </a:r>
            <a:br>
              <a:rPr lang="tr-TR" sz="4000" b="0" dirty="0">
                <a:latin typeface="Times New Roman" pitchFamily="18" charset="0"/>
              </a:rPr>
            </a:br>
            <a:r>
              <a:rPr lang="tr-TR" sz="4000" b="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/>
              <a:t>09</a:t>
            </a:r>
            <a:r>
              <a:rPr lang="en-AU" altLang="tr-TR" sz="1400" dirty="0"/>
              <a:t>/</a:t>
            </a:r>
            <a:r>
              <a:rPr lang="tr-TR" altLang="tr-TR" sz="1400" dirty="0"/>
              <a:t>0</a:t>
            </a:r>
            <a:r>
              <a:rPr lang="en-US" altLang="tr-TR" sz="1400" dirty="0"/>
              <a:t>7</a:t>
            </a:r>
            <a:r>
              <a:rPr lang="en-AU" altLang="tr-TR" sz="1400" dirty="0"/>
              <a:t>/20</a:t>
            </a:r>
            <a:r>
              <a:rPr lang="tr-TR" altLang="tr-TR" sz="1400" dirty="0"/>
              <a:t>24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619455"/>
              </p:ext>
            </p:extLst>
          </p:nvPr>
        </p:nvGraphicFramePr>
        <p:xfrm>
          <a:off x="179388" y="260350"/>
          <a:ext cx="8785225" cy="5904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88" name="Worksheet" r:id="rId3" imgW="8258186" imgH="1828953" progId="Excel.Sheet.8">
                  <p:embed/>
                </p:oleObj>
              </mc:Choice>
              <mc:Fallback>
                <p:oleObj name="Worksheet" r:id="rId3" imgW="8258186" imgH="182895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0350"/>
                        <a:ext cx="8785225" cy="5904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>
                <a:latin typeface="Times New Roman" panose="02020603050405020304" pitchFamily="18" charset="0"/>
              </a:rPr>
              <a:t>C. C.</a:t>
            </a:r>
            <a:r>
              <a:rPr lang="tr-TR" altLang="en-US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>
                <a:latin typeface="Times New Roman" panose="02020603050405020304" pitchFamily="18" charset="0"/>
              </a:rPr>
              <a:t>1 </a:t>
            </a:r>
            <a:r>
              <a:rPr lang="tr-TR" altLang="en-US" b="1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25040797"/>
              </p:ext>
            </p:extLst>
          </p:nvPr>
        </p:nvGraphicFramePr>
        <p:xfrm>
          <a:off x="179512" y="2665413"/>
          <a:ext cx="871296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2" name="Worksheet" r:id="rId3" imgW="4895742" imgH="742797" progId="Excel.Sheet.8">
                  <p:embed/>
                </p:oleObj>
              </mc:Choice>
              <mc:Fallback>
                <p:oleObj name="Worksheet" r:id="rId3" imgW="4895742" imgH="742797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65413"/>
                        <a:ext cx="8712968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017480"/>
              </p:ext>
            </p:extLst>
          </p:nvPr>
        </p:nvGraphicFramePr>
        <p:xfrm>
          <a:off x="179513" y="188913"/>
          <a:ext cx="8784976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1" name="Worksheet" r:id="rId3" imgW="6439029" imgH="3924198" progId="Excel.Sheet.8">
                  <p:embed/>
                </p:oleObj>
              </mc:Choice>
              <mc:Fallback>
                <p:oleObj name="Worksheet" r:id="rId3" imgW="6439029" imgH="392419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188913"/>
                        <a:ext cx="8784976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832374"/>
              </p:ext>
            </p:extLst>
          </p:nvPr>
        </p:nvGraphicFramePr>
        <p:xfrm>
          <a:off x="323528" y="115887"/>
          <a:ext cx="8712968" cy="640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28363"/>
              </p:ext>
            </p:extLst>
          </p:nvPr>
        </p:nvGraphicFramePr>
        <p:xfrm>
          <a:off x="251521" y="188640"/>
          <a:ext cx="8748018" cy="626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044608"/>
              </p:ext>
            </p:extLst>
          </p:nvPr>
        </p:nvGraphicFramePr>
        <p:xfrm>
          <a:off x="179512" y="157162"/>
          <a:ext cx="8712968" cy="608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198268"/>
              </p:ext>
            </p:extLst>
          </p:nvPr>
        </p:nvGraphicFramePr>
        <p:xfrm>
          <a:off x="250824" y="765174"/>
          <a:ext cx="8641655" cy="5328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6" name="Worksheet" r:id="rId3" imgW="5067257" imgH="1219302" progId="Excel.Sheet.8">
                  <p:embed/>
                </p:oleObj>
              </mc:Choice>
              <mc:Fallback>
                <p:oleObj name="Worksheet" r:id="rId3" imgW="5067257" imgH="121930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4" y="765174"/>
                        <a:ext cx="8641655" cy="5328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772649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270203"/>
              </p:ext>
            </p:extLst>
          </p:nvPr>
        </p:nvGraphicFramePr>
        <p:xfrm>
          <a:off x="5111750" y="908050"/>
          <a:ext cx="3328988" cy="518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0" name="Worksheet" r:id="rId3" imgW="2495572" imgH="2248002" progId="Excel.Sheet.8">
                  <p:embed/>
                </p:oleObj>
              </mc:Choice>
              <mc:Fallback>
                <p:oleObj name="Worksheet" r:id="rId3" imgW="2495572" imgH="2248002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908050"/>
                        <a:ext cx="3328988" cy="5185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996396"/>
              </p:ext>
            </p:extLst>
          </p:nvPr>
        </p:nvGraphicFramePr>
        <p:xfrm>
          <a:off x="251520" y="908050"/>
          <a:ext cx="4464496" cy="5185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5162394"/>
      </p:ext>
    </p:extLst>
  </p:cSld>
  <p:clrMapOvr>
    <a:masterClrMapping/>
  </p:clrMapOvr>
  <p:transition spd="slow">
    <p:wheel spokes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/>
              <a:t>Good Luck for all of you!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>
                <a:latin typeface="Times New Roman" panose="02020603050405020304" pitchFamily="18" charset="0"/>
              </a:rPr>
              <a:t>beyond memorization</a:t>
            </a:r>
            <a:r>
              <a:rPr lang="tr-TR" altLang="en-US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/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1318</TotalTime>
  <Words>936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145</cp:revision>
  <dcterms:created xsi:type="dcterms:W3CDTF">2009-11-08T07:48:00Z</dcterms:created>
  <dcterms:modified xsi:type="dcterms:W3CDTF">2024-07-09T13:24:07Z</dcterms:modified>
</cp:coreProperties>
</file>